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92" r:id="rId5"/>
    <p:sldId id="293" r:id="rId6"/>
    <p:sldId id="294" r:id="rId7"/>
    <p:sldId id="295" r:id="rId8"/>
    <p:sldId id="297" r:id="rId9"/>
    <p:sldId id="29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83462-C15E-44FA-B9D3-D0FF1BBA7B04}" v="128" dt="2024-02-25T12:37:27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90" d="100"/>
          <a:sy n="90" d="100"/>
        </p:scale>
        <p:origin x="1110" y="9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15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rnawer/databricks_worksho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hyperlink" Target="https://community.cloud.databricks.com/login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J</a:t>
            </a:r>
            <a:r>
              <a:rPr lang="en-US" dirty="0" err="1"/>
              <a:t>esús</a:t>
            </a:r>
            <a:r>
              <a:rPr lang="en-US" dirty="0"/>
              <a:t> Arnau Villar</a:t>
            </a:r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Introducción (30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Breve historia del procesamiento de datos y Big Data.</a:t>
            </a:r>
          </a:p>
          <a:p>
            <a:r>
              <a:rPr lang="es-ES" dirty="0"/>
              <a:t>Evolución de Apache </a:t>
            </a:r>
            <a:r>
              <a:rPr lang="es-ES" dirty="0" err="1"/>
              <a:t>Spark</a:t>
            </a:r>
            <a:r>
              <a:rPr lang="es-ES" dirty="0"/>
              <a:t> y sus beneficios en el mundo del Big Data.</a:t>
            </a:r>
          </a:p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r>
              <a:rPr lang="es-ES" dirty="0"/>
              <a:t>(60 min)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68E49B2-2A15-DC9D-B0DE-0822C92655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1607" y="5281219"/>
            <a:ext cx="5162709" cy="421399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19684"/>
            <a:ext cx="5162709" cy="1431402"/>
          </a:xfrm>
        </p:spPr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  <a:p>
            <a:r>
              <a:rPr lang="es-ES" b="1" dirty="0" err="1"/>
              <a:t>Lab</a:t>
            </a:r>
            <a:r>
              <a:rPr lang="es-ES" b="1" dirty="0"/>
              <a:t> 1: </a:t>
            </a:r>
            <a:r>
              <a:rPr lang="es-ES" b="1" dirty="0" err="1"/>
              <a:t>Databricks</a:t>
            </a:r>
            <a:r>
              <a:rPr lang="es-ES" b="1" dirty="0"/>
              <a:t> </a:t>
            </a:r>
            <a:r>
              <a:rPr lang="es-ES" b="1" dirty="0" err="1"/>
              <a:t>Workspace</a:t>
            </a:r>
            <a:r>
              <a:rPr lang="es-ES" b="1" dirty="0"/>
              <a:t> UI</a:t>
            </a:r>
          </a:p>
          <a:p>
            <a:r>
              <a:rPr lang="es-ES" b="1" dirty="0"/>
              <a:t>Break (15 min)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B250B41-6A81-A105-DC41-24A78E1F5B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1608" y="5725668"/>
            <a:ext cx="5162709" cy="1635938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/>
      </p:pic>
      <p:pic>
        <p:nvPicPr>
          <p:cNvPr id="37" name="Picture Placeholder 36" descr="A red cubes stacked together&#10;&#10;Description automatically generated">
            <a:extLst>
              <a:ext uri="{FF2B5EF4-FFF2-40B4-BE49-F238E27FC236}">
                <a16:creationId xmlns:a16="http://schemas.microsoft.com/office/drawing/2014/main" id="{592B0B87-D082-C031-3170-DAD4E342393F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B3297BB8-C751-D95F-BA59-C5F2005C93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r>
              <a:rPr lang="es-ES" dirty="0"/>
              <a:t> (90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versionado de datos con Delta Lake.</a:t>
            </a:r>
          </a:p>
          <a:p>
            <a:r>
              <a:rPr lang="es-ES" dirty="0"/>
              <a:t>Orquestación de procesos</a:t>
            </a:r>
          </a:p>
          <a:p>
            <a:r>
              <a:rPr lang="es-ES" b="1" dirty="0" err="1"/>
              <a:t>Lab</a:t>
            </a:r>
            <a:r>
              <a:rPr lang="es-ES" b="1" dirty="0"/>
              <a:t> 2: Ingesta de datos en Delta Lake</a:t>
            </a:r>
            <a:endParaRPr lang="en-US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 (60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1431402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  <a:p>
            <a:r>
              <a:rPr lang="es-ES" b="1" dirty="0" err="1"/>
              <a:t>Lab</a:t>
            </a:r>
            <a:r>
              <a:rPr lang="es-ES" b="1" dirty="0"/>
              <a:t> 3: Análisis de un conjunto de datos y creación de visualizaciones y </a:t>
            </a:r>
            <a:r>
              <a:rPr lang="es-ES" b="1" dirty="0" err="1"/>
              <a:t>dashboards</a:t>
            </a:r>
            <a:r>
              <a:rPr lang="es-ES" b="1" dirty="0"/>
              <a:t>.</a:t>
            </a:r>
          </a:p>
          <a:p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Conclusión</a:t>
            </a:r>
            <a:r>
              <a:rPr lang="en-US" dirty="0"/>
              <a:t> (30 min)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S</a:t>
            </a:r>
            <a:r>
              <a:rPr lang="en-US" dirty="0" err="1"/>
              <a:t>lides</a:t>
            </a:r>
            <a:r>
              <a:rPr lang="en-US" dirty="0"/>
              <a:t> y Código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laboratorios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 err="1"/>
              <a:t>Github</a:t>
            </a:r>
            <a:r>
              <a:rPr lang="es-ES" dirty="0"/>
              <a:t> Repo:</a:t>
            </a:r>
          </a:p>
          <a:p>
            <a:r>
              <a:rPr lang="en-US" dirty="0" err="1">
                <a:hlinkClick r:id="rId3"/>
              </a:rPr>
              <a:t>jarnawer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databricks_workshop</a:t>
            </a:r>
            <a:r>
              <a:rPr lang="en-US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Databricks Community Edition:</a:t>
            </a:r>
          </a:p>
          <a:p>
            <a:r>
              <a:rPr lang="en-US" dirty="0">
                <a:hlinkClick r:id="rId4"/>
              </a:rPr>
              <a:t>Login - Databricks Community Edition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</a:t>
            </a:r>
            <a:br>
              <a:rPr lang="es-ES" dirty="0"/>
            </a:br>
            <a:r>
              <a:rPr lang="es-ES" dirty="0"/>
              <a:t>Adicionales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5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86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77127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786" y="4221685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3" name="Picture Placeholder 2" descr="A person in a turtleneck&#10;&#10;Description automatically generated">
            <a:extLst>
              <a:ext uri="{FF2B5EF4-FFF2-40B4-BE49-F238E27FC236}">
                <a16:creationId xmlns:a16="http://schemas.microsoft.com/office/drawing/2014/main" id="{FEA11DE8-C33C-3D5B-D05E-A12AFC315DF2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7"/>
          <a:srcRect l="6518" r="6518"/>
          <a:stretch>
            <a:fillRect/>
          </a:stretch>
        </p:blipFill>
        <p:spPr>
          <a:xfrm>
            <a:off x="8387277" y="1901013"/>
            <a:ext cx="1979467" cy="2276395"/>
          </a:xfrm>
        </p:spPr>
      </p:pic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295</Words>
  <Application>Microsoft Office PowerPoint</Application>
  <PresentationFormat>Widescreen</PresentationFormat>
  <Paragraphs>50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Agenda</vt:lpstr>
      <vt:lpstr>Agenda</vt:lpstr>
      <vt:lpstr>Agenda</vt:lpstr>
      <vt:lpstr>Recursos Adicionales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2024-03-08T11:41:25Z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